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329" r:id="rId2"/>
    <p:sldId id="339" r:id="rId3"/>
    <p:sldId id="338" r:id="rId4"/>
    <p:sldId id="340" r:id="rId5"/>
    <p:sldId id="34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329"/>
            <p14:sldId id="339"/>
            <p14:sldId id="338"/>
            <p14:sldId id="340"/>
            <p14:sldId id="341"/>
          </p14:sldIdLst>
        </p14:section>
        <p14:section name="Author Your Presentation" id="{16378913-E5ED-4281-BAF5-F1F938CB0BED}">
          <p14:sldIdLst/>
        </p14:section>
        <p14:section name="Enrich Your Presentation" id="{E2D565D1-BA5E-44E6-A40E-50A644912248}">
          <p14:sldIdLst/>
        </p14:section>
        <p14:section name="Share Your Presentation" id="{71D59651-8EFA-4415-9623-98B4C4A8699C}">
          <p14:sldIdLst/>
        </p14:section>
        <p14:section name="What's Your Message?" id="{3DAC647D-1BDE-4B25-A7F1-4DBC272CFF2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B4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2" autoAdjust="0"/>
    <p:restoredTop sz="95262" autoAdjust="0"/>
  </p:normalViewPr>
  <p:slideViewPr>
    <p:cSldViewPr>
      <p:cViewPr varScale="1">
        <p:scale>
          <a:sx n="110" d="100"/>
          <a:sy n="110" d="100"/>
        </p:scale>
        <p:origin x="178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    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76200"/>
            <a:ext cx="7239000" cy="6858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40080"/>
            <a:r>
              <a:rPr lang="en-US" sz="2800" b="1" dirty="0">
                <a:solidFill>
                  <a:schemeClr val="tx1"/>
                </a:solidFill>
              </a:rPr>
              <a:t>ZOS HMOOV NTUJ – SITE VISION/PLAN </a:t>
            </a:r>
          </a:p>
          <a:p>
            <a:pPr marL="640080"/>
            <a:r>
              <a:rPr lang="en-US" sz="2800" b="1" dirty="0">
                <a:solidFill>
                  <a:schemeClr val="tx1"/>
                </a:solidFill>
              </a:rPr>
              <a:t>(210 ACRES – OROVILLE, CA)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0D8AC3D-0E98-45A7-900D-15FC68E2D6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0600"/>
            <a:ext cx="907626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3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73033FB-C1D5-43AB-9FA5-9033ED02B5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301683"/>
              </p:ext>
            </p:extLst>
          </p:nvPr>
        </p:nvGraphicFramePr>
        <p:xfrm>
          <a:off x="111578" y="990600"/>
          <a:ext cx="8956222" cy="574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Acrobat Document" r:id="rId3" imgW="23042880" imgH="16459200" progId="AcroExch.Document.DC">
                  <p:embed/>
                </p:oleObj>
              </mc:Choice>
              <mc:Fallback>
                <p:oleObj name="Acrobat Document" r:id="rId3" imgW="23042880" imgH="1645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78" y="990600"/>
                        <a:ext cx="8956222" cy="5744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entagon 5">
            <a:extLst>
              <a:ext uri="{FF2B5EF4-FFF2-40B4-BE49-F238E27FC236}">
                <a16:creationId xmlns:a16="http://schemas.microsoft.com/office/drawing/2014/main" id="{E8329278-4713-4096-A582-B98E89AE6CA0}"/>
              </a:ext>
            </a:extLst>
          </p:cNvPr>
          <p:cNvSpPr/>
          <p:nvPr/>
        </p:nvSpPr>
        <p:spPr>
          <a:xfrm>
            <a:off x="152400" y="76200"/>
            <a:ext cx="7239000" cy="6858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40080"/>
            <a:r>
              <a:rPr lang="en-US" sz="2800" b="1" dirty="0">
                <a:solidFill>
                  <a:schemeClr val="tx1"/>
                </a:solidFill>
              </a:rPr>
              <a:t>ZOS HMOOV NTUJ – LAND USE PLAN </a:t>
            </a:r>
          </a:p>
          <a:p>
            <a:pPr marL="640080"/>
            <a:r>
              <a:rPr lang="en-US" sz="2800" b="1" dirty="0">
                <a:solidFill>
                  <a:schemeClr val="tx1"/>
                </a:solidFill>
              </a:rPr>
              <a:t>(210 ACRES – OROVILLE, CA)</a:t>
            </a:r>
          </a:p>
        </p:txBody>
      </p:sp>
    </p:spTree>
    <p:extLst>
      <p:ext uri="{BB962C8B-B14F-4D97-AF65-F5344CB8AC3E}">
        <p14:creationId xmlns:p14="http://schemas.microsoft.com/office/powerpoint/2010/main" val="413865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-76200"/>
            <a:ext cx="69342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5752329" y="2305016"/>
            <a:ext cx="562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Development Process (210 Acres – Oroville, CA)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49880-40FC-435F-ABC8-7DB47D2CAD1E}"/>
              </a:ext>
            </a:extLst>
          </p:cNvPr>
          <p:cNvSpPr/>
          <p:nvPr/>
        </p:nvSpPr>
        <p:spPr>
          <a:xfrm>
            <a:off x="381000" y="554621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Pre-purchase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3B0496-7CB0-4B10-A806-8C3059C2B5B6}"/>
              </a:ext>
            </a:extLst>
          </p:cNvPr>
          <p:cNvSpPr/>
          <p:nvPr/>
        </p:nvSpPr>
        <p:spPr>
          <a:xfrm>
            <a:off x="381000" y="1320623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Concept Stage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2998BE-7702-4D25-8144-D2C7CA886E46}"/>
              </a:ext>
            </a:extLst>
          </p:cNvPr>
          <p:cNvSpPr/>
          <p:nvPr/>
        </p:nvSpPr>
        <p:spPr>
          <a:xfrm>
            <a:off x="381001" y="2086625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Purchase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8A92EA-427E-4123-940A-68F80197EC0D}"/>
              </a:ext>
            </a:extLst>
          </p:cNvPr>
          <p:cNvSpPr/>
          <p:nvPr/>
        </p:nvSpPr>
        <p:spPr>
          <a:xfrm>
            <a:off x="381000" y="2805793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Town Planning / Development Approval Stage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2EEA68-5FC9-40C2-84C7-58F7C4365E32}"/>
              </a:ext>
            </a:extLst>
          </p:cNvPr>
          <p:cNvSpPr/>
          <p:nvPr/>
        </p:nvSpPr>
        <p:spPr>
          <a:xfrm>
            <a:off x="381001" y="3579764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Working Drawing/Documentation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E1FA37-B8FC-4C59-ABA9-29E160A5969D}"/>
              </a:ext>
            </a:extLst>
          </p:cNvPr>
          <p:cNvSpPr/>
          <p:nvPr/>
        </p:nvSpPr>
        <p:spPr>
          <a:xfrm>
            <a:off x="375554" y="4318178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Pre-construction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3B9EFE-304D-45E6-A18E-39B13F924829}"/>
              </a:ext>
            </a:extLst>
          </p:cNvPr>
          <p:cNvSpPr/>
          <p:nvPr/>
        </p:nvSpPr>
        <p:spPr>
          <a:xfrm>
            <a:off x="381000" y="5042658"/>
            <a:ext cx="303983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Construction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C5DA7E-9726-48BA-9C6F-0A652316DB6E}"/>
              </a:ext>
            </a:extLst>
          </p:cNvPr>
          <p:cNvSpPr/>
          <p:nvPr/>
        </p:nvSpPr>
        <p:spPr>
          <a:xfrm>
            <a:off x="375554" y="5781072"/>
            <a:ext cx="302622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Completion and Post Construction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7CA8A7-0048-443D-9916-36B4CB27CDE4}"/>
              </a:ext>
            </a:extLst>
          </p:cNvPr>
          <p:cNvSpPr/>
          <p:nvPr/>
        </p:nvSpPr>
        <p:spPr>
          <a:xfrm>
            <a:off x="3733800" y="554621"/>
            <a:ext cx="3487044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Seek Land/Housing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Finance in Place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9DFA75-90E1-485D-A2C9-AEF0E4CD2C83}"/>
              </a:ext>
            </a:extLst>
          </p:cNvPr>
          <p:cNvSpPr/>
          <p:nvPr/>
        </p:nvSpPr>
        <p:spPr>
          <a:xfrm>
            <a:off x="3733799" y="1312665"/>
            <a:ext cx="3487045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What’s on the site?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Temple, Residential, &amp; Commercial Bldgs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Open Spaces / Restrictions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D65B0AF-7325-47B6-85B9-690E74C1D2D1}"/>
              </a:ext>
            </a:extLst>
          </p:cNvPr>
          <p:cNvSpPr/>
          <p:nvPr/>
        </p:nvSpPr>
        <p:spPr>
          <a:xfrm>
            <a:off x="3733800" y="2069919"/>
            <a:ext cx="3487044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Buy the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Zoning for Residential and Commercial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720A3D-26A6-4420-9CB3-B0A5AFC7AABC}"/>
              </a:ext>
            </a:extLst>
          </p:cNvPr>
          <p:cNvSpPr/>
          <p:nvPr/>
        </p:nvSpPr>
        <p:spPr>
          <a:xfrm>
            <a:off x="3733799" y="2802522"/>
            <a:ext cx="3487044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Architectural/Land Surveyor/Plot Dimensions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City development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Development Approval Permit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3C9BB7-3000-46A5-866E-C85DEED02BD0}"/>
              </a:ext>
            </a:extLst>
          </p:cNvPr>
          <p:cNvSpPr/>
          <p:nvPr/>
        </p:nvSpPr>
        <p:spPr>
          <a:xfrm>
            <a:off x="3733799" y="3563583"/>
            <a:ext cx="3487044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Architectural and Engineering Construction Documents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20A710-71A7-490B-8C61-2B861414A43C}"/>
              </a:ext>
            </a:extLst>
          </p:cNvPr>
          <p:cNvSpPr/>
          <p:nvPr/>
        </p:nvSpPr>
        <p:spPr>
          <a:xfrm>
            <a:off x="3745578" y="4296407"/>
            <a:ext cx="3487044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Acquire/hire Builders (and their subs)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Bank approval for development loan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Procurement Stage (Buying equipment)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AFF6788-55DC-4D9A-AAA6-75EF194FED79}"/>
              </a:ext>
            </a:extLst>
          </p:cNvPr>
          <p:cNvSpPr/>
          <p:nvPr/>
        </p:nvSpPr>
        <p:spPr>
          <a:xfrm>
            <a:off x="3745578" y="5042658"/>
            <a:ext cx="3487044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Construction starts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Pay your builders progressively by completion phases using draw downs from your bank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7849CC-DA6B-460B-834B-07379957AEEF}"/>
              </a:ext>
            </a:extLst>
          </p:cNvPr>
          <p:cNvSpPr/>
          <p:nvPr/>
        </p:nvSpPr>
        <p:spPr>
          <a:xfrm>
            <a:off x="3745578" y="5764742"/>
            <a:ext cx="3487044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Sell or lease your property for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Occupancy / Close-out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5A571C5-D7C1-49FC-B706-767B4280A9C0}"/>
              </a:ext>
            </a:extLst>
          </p:cNvPr>
          <p:cNvSpPr/>
          <p:nvPr/>
        </p:nvSpPr>
        <p:spPr>
          <a:xfrm>
            <a:off x="3429000" y="838200"/>
            <a:ext cx="287922" cy="217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5AADB6D8-12F2-449A-B805-AC4D2E7CD8FC}"/>
              </a:ext>
            </a:extLst>
          </p:cNvPr>
          <p:cNvSpPr/>
          <p:nvPr/>
        </p:nvSpPr>
        <p:spPr>
          <a:xfrm>
            <a:off x="3448872" y="1504048"/>
            <a:ext cx="287922" cy="217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F45EDEC9-081E-4D13-AA33-0705265358FF}"/>
              </a:ext>
            </a:extLst>
          </p:cNvPr>
          <p:cNvSpPr/>
          <p:nvPr/>
        </p:nvSpPr>
        <p:spPr>
          <a:xfrm>
            <a:off x="3455596" y="2282486"/>
            <a:ext cx="287922" cy="217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E654BBFF-18A1-4214-BB28-2CAFD7E4A716}"/>
              </a:ext>
            </a:extLst>
          </p:cNvPr>
          <p:cNvSpPr/>
          <p:nvPr/>
        </p:nvSpPr>
        <p:spPr>
          <a:xfrm>
            <a:off x="3455595" y="3014120"/>
            <a:ext cx="287922" cy="217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B0A05A8B-6382-4D2F-9937-CA1C71BC1F3B}"/>
              </a:ext>
            </a:extLst>
          </p:cNvPr>
          <p:cNvSpPr/>
          <p:nvPr/>
        </p:nvSpPr>
        <p:spPr>
          <a:xfrm>
            <a:off x="3437439" y="3790279"/>
            <a:ext cx="287922" cy="217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5FA2D606-099C-4E6F-A307-87CBB5C2F4BB}"/>
              </a:ext>
            </a:extLst>
          </p:cNvPr>
          <p:cNvSpPr/>
          <p:nvPr/>
        </p:nvSpPr>
        <p:spPr>
          <a:xfrm>
            <a:off x="3432543" y="4514039"/>
            <a:ext cx="287922" cy="217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57E96A83-41A7-4854-8129-BD77A2FA2722}"/>
              </a:ext>
            </a:extLst>
          </p:cNvPr>
          <p:cNvSpPr/>
          <p:nvPr/>
        </p:nvSpPr>
        <p:spPr>
          <a:xfrm>
            <a:off x="3462204" y="5263335"/>
            <a:ext cx="287922" cy="217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D77F549F-93B4-4C96-B210-90D46B7BEA41}"/>
              </a:ext>
            </a:extLst>
          </p:cNvPr>
          <p:cNvSpPr/>
          <p:nvPr/>
        </p:nvSpPr>
        <p:spPr>
          <a:xfrm>
            <a:off x="3431994" y="5967571"/>
            <a:ext cx="287922" cy="217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Pentagon 5">
            <a:extLst>
              <a:ext uri="{FF2B5EF4-FFF2-40B4-BE49-F238E27FC236}">
                <a16:creationId xmlns:a16="http://schemas.microsoft.com/office/drawing/2014/main" id="{5FCE57C2-2515-4FD0-908E-2EFBEFC04DF6}"/>
              </a:ext>
            </a:extLst>
          </p:cNvPr>
          <p:cNvSpPr/>
          <p:nvPr/>
        </p:nvSpPr>
        <p:spPr>
          <a:xfrm>
            <a:off x="380999" y="0"/>
            <a:ext cx="7543797" cy="494819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40080"/>
            <a:r>
              <a:rPr lang="en-US" sz="3200" b="1" dirty="0">
                <a:solidFill>
                  <a:schemeClr val="tx1"/>
                </a:solidFill>
              </a:rPr>
              <a:t>ZOS HMOOV NTUJ (PROJECT STATUS)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CCC3B1-0208-4541-9353-47D7479974D3}"/>
              </a:ext>
            </a:extLst>
          </p:cNvPr>
          <p:cNvSpPr/>
          <p:nvPr/>
        </p:nvSpPr>
        <p:spPr>
          <a:xfrm>
            <a:off x="3657600" y="6504801"/>
            <a:ext cx="39624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00"/>
                </a:highlight>
              </a:rPr>
              <a:t>Green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Completed, </a:t>
            </a:r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Yellow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In Progress, </a:t>
            </a:r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Red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To be Done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49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5">
            <a:extLst>
              <a:ext uri="{FF2B5EF4-FFF2-40B4-BE49-F238E27FC236}">
                <a16:creationId xmlns:a16="http://schemas.microsoft.com/office/drawing/2014/main" id="{5F2B4E80-29BD-4E83-939C-15A8C726E36B}"/>
              </a:ext>
            </a:extLst>
          </p:cNvPr>
          <p:cNvSpPr/>
          <p:nvPr/>
        </p:nvSpPr>
        <p:spPr>
          <a:xfrm>
            <a:off x="76200" y="0"/>
            <a:ext cx="7848600" cy="6858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40080"/>
            <a:r>
              <a:rPr lang="en-US" sz="3200" b="1" dirty="0">
                <a:solidFill>
                  <a:schemeClr val="tx1"/>
                </a:solidFill>
              </a:rPr>
              <a:t>ZOS HMOOV NTUJ – ESTIMATED COST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A6457-6A08-4C4B-A413-BC9C3E63E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58" y="0"/>
            <a:ext cx="1682642" cy="60660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EE9A65-3702-4DE0-9CA3-1C4C6AA9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0"/>
            <a:ext cx="7772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7BAA6F-52B5-4C9C-AE5A-4E91AA927255}"/>
              </a:ext>
            </a:extLst>
          </p:cNvPr>
          <p:cNvSpPr txBox="1"/>
          <p:nvPr/>
        </p:nvSpPr>
        <p:spPr>
          <a:xfrm>
            <a:off x="533400" y="685800"/>
            <a:ext cx="388401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Status and 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Project Phases / 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Marketing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Fund Raising /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Others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AB87B-3898-4158-960D-1514B8540CA0}"/>
              </a:ext>
            </a:extLst>
          </p:cNvPr>
          <p:cNvSpPr txBox="1"/>
          <p:nvPr/>
        </p:nvSpPr>
        <p:spPr>
          <a:xfrm rot="5400000">
            <a:off x="5671064" y="2709446"/>
            <a:ext cx="57912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Project Status &amp; Next Steps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C88D369C-FACE-4572-A923-BC1EC6061573}"/>
              </a:ext>
            </a:extLst>
          </p:cNvPr>
          <p:cNvSpPr/>
          <p:nvPr/>
        </p:nvSpPr>
        <p:spPr>
          <a:xfrm>
            <a:off x="76200" y="0"/>
            <a:ext cx="7848600" cy="6858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40080"/>
            <a:r>
              <a:rPr lang="en-US" sz="3000" b="1" dirty="0">
                <a:solidFill>
                  <a:schemeClr val="tx1"/>
                </a:solidFill>
              </a:rPr>
              <a:t>ZOS HMOOV NTUJ – STATUS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1906556205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ing PowerPoint 201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 PowerPoint 2011.potx</Template>
  <TotalTime>0</TotalTime>
  <Words>206</Words>
  <Application>Microsoft Office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Introducing PowerPoint 2011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2010-05-03T20:57:59Z</dcterms:created>
  <dcterms:modified xsi:type="dcterms:W3CDTF">2019-10-21T21:57:02Z</dcterms:modified>
</cp:coreProperties>
</file>